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commons.wikimedia.org/wiki/File:1NumberOneInCircle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8DFB-5C9A-46D2-BDC8-0AFB3AC94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Proficiency based Grading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ECC8B-9050-4815-8222-FA84BC5ADD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This is not the old report card grades!</a:t>
            </a:r>
          </a:p>
        </p:txBody>
      </p:sp>
    </p:spTree>
    <p:extLst>
      <p:ext uri="{BB962C8B-B14F-4D97-AF65-F5344CB8AC3E}">
        <p14:creationId xmlns:p14="http://schemas.microsoft.com/office/powerpoint/2010/main" val="124316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8ED747-7021-4983-841C-D202C3FC6E12}"/>
              </a:ext>
            </a:extLst>
          </p:cNvPr>
          <p:cNvSpPr txBox="1"/>
          <p:nvPr/>
        </p:nvSpPr>
        <p:spPr>
          <a:xfrm>
            <a:off x="300110" y="309491"/>
            <a:ext cx="115917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Student grades are intended to reflect academic proficiency. They are intended to reflect what a student knows and is able to do, therefore, recorded grades change as student’s make progress toward mastery. On the progress report, the number grade will directly map to a student’s level of mastery.</a:t>
            </a:r>
          </a:p>
        </p:txBody>
      </p:sp>
    </p:spTree>
    <p:extLst>
      <p:ext uri="{BB962C8B-B14F-4D97-AF65-F5344CB8AC3E}">
        <p14:creationId xmlns:p14="http://schemas.microsoft.com/office/powerpoint/2010/main" val="255835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E40FA6-4FC8-46C3-B4DC-4F4F2DB39151}"/>
              </a:ext>
            </a:extLst>
          </p:cNvPr>
          <p:cNvPicPr/>
          <p:nvPr/>
        </p:nvPicPr>
        <p:blipFill rotWithShape="1">
          <a:blip r:embed="rId2"/>
          <a:srcRect l="57051" t="22724" r="13301" b="42988"/>
          <a:stretch/>
        </p:blipFill>
        <p:spPr bwMode="auto">
          <a:xfrm>
            <a:off x="6623" y="2517913"/>
            <a:ext cx="2544415" cy="2676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C24671-9A0B-4F00-B6DD-CAD793D68984}"/>
              </a:ext>
            </a:extLst>
          </p:cNvPr>
          <p:cNvPicPr/>
          <p:nvPr/>
        </p:nvPicPr>
        <p:blipFill rotWithShape="1">
          <a:blip r:embed="rId2"/>
          <a:srcRect l="24678" t="21737" r="41506" b="43272"/>
          <a:stretch/>
        </p:blipFill>
        <p:spPr bwMode="auto">
          <a:xfrm>
            <a:off x="2756449" y="2517913"/>
            <a:ext cx="2941983" cy="2676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56AD51-76A9-402B-9F32-CC9C0218F0DF}"/>
              </a:ext>
            </a:extLst>
          </p:cNvPr>
          <p:cNvPicPr/>
          <p:nvPr/>
        </p:nvPicPr>
        <p:blipFill rotWithShape="1">
          <a:blip r:embed="rId2"/>
          <a:srcRect l="24500" t="56506" r="41844" b="10395"/>
          <a:stretch/>
        </p:blipFill>
        <p:spPr bwMode="auto">
          <a:xfrm>
            <a:off x="6095999" y="2564295"/>
            <a:ext cx="2730775" cy="2676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D5B9F2-A24A-4721-AB89-CD9D66785E9F}"/>
              </a:ext>
            </a:extLst>
          </p:cNvPr>
          <p:cNvPicPr/>
          <p:nvPr/>
        </p:nvPicPr>
        <p:blipFill rotWithShape="1">
          <a:blip r:embed="rId2"/>
          <a:srcRect l="56892" t="57298" r="10413" b="9635"/>
          <a:stretch/>
        </p:blipFill>
        <p:spPr bwMode="auto">
          <a:xfrm>
            <a:off x="8935280" y="2517913"/>
            <a:ext cx="2730775" cy="2769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B5E2AD75-0455-418D-A662-3308C8FCCBFE}"/>
              </a:ext>
            </a:extLst>
          </p:cNvPr>
          <p:cNvSpPr/>
          <p:nvPr/>
        </p:nvSpPr>
        <p:spPr>
          <a:xfrm>
            <a:off x="7149548" y="251791"/>
            <a:ext cx="484632" cy="691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7A6B3-6FA2-4A49-BF34-16024603181C}"/>
              </a:ext>
            </a:extLst>
          </p:cNvPr>
          <p:cNvSpPr txBox="1"/>
          <p:nvPr/>
        </p:nvSpPr>
        <p:spPr>
          <a:xfrm>
            <a:off x="6938442" y="804004"/>
            <a:ext cx="1245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C5B2CD-9CFD-42BE-85A4-0BE84030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5978" y="1663148"/>
            <a:ext cx="1245704" cy="12457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4C7DB9-3CCE-4FCC-BA51-8AA0152AC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582" y="1584120"/>
            <a:ext cx="1403760" cy="14037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E911D0-18F4-4A4C-A8A1-568C01412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442" y="1316362"/>
            <a:ext cx="906845" cy="14920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0839AE-547B-49B0-A563-8BD26B0A1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531" y="1044406"/>
            <a:ext cx="1245704" cy="17568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0550B5-B8A9-4BDA-BD4D-F6BB6F4CE491}"/>
              </a:ext>
            </a:extLst>
          </p:cNvPr>
          <p:cNvSpPr/>
          <p:nvPr/>
        </p:nvSpPr>
        <p:spPr>
          <a:xfrm>
            <a:off x="3641031" y="3086100"/>
            <a:ext cx="2057401" cy="140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5EBFD8-4388-4E86-8C15-CA34430314A3}"/>
              </a:ext>
            </a:extLst>
          </p:cNvPr>
          <p:cNvSpPr/>
          <p:nvPr/>
        </p:nvSpPr>
        <p:spPr>
          <a:xfrm>
            <a:off x="3689386" y="4489860"/>
            <a:ext cx="1054064" cy="265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BEECA0-1317-4B7A-A554-549251E2D341}"/>
              </a:ext>
            </a:extLst>
          </p:cNvPr>
          <p:cNvSpPr txBox="1"/>
          <p:nvPr/>
        </p:nvSpPr>
        <p:spPr>
          <a:xfrm>
            <a:off x="3689386" y="3509010"/>
            <a:ext cx="186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almost achieve goal.</a:t>
            </a:r>
          </a:p>
        </p:txBody>
      </p:sp>
    </p:spTree>
    <p:extLst>
      <p:ext uri="{BB962C8B-B14F-4D97-AF65-F5344CB8AC3E}">
        <p14:creationId xmlns:p14="http://schemas.microsoft.com/office/powerpoint/2010/main" val="65875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ADB8AA-897F-4C70-A6DE-1BD0C41D6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06" y="109706"/>
            <a:ext cx="10539071" cy="5925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EC9A06-2605-43CF-AE53-E595D6E8BA20}"/>
              </a:ext>
            </a:extLst>
          </p:cNvPr>
          <p:cNvSpPr txBox="1"/>
          <p:nvPr/>
        </p:nvSpPr>
        <p:spPr>
          <a:xfrm>
            <a:off x="2550798" y="344557"/>
            <a:ext cx="6771816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It is not a subjective grade.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847FDB-FF7E-40AA-839E-C357AC9B5B4F}"/>
              </a:ext>
            </a:extLst>
          </p:cNvPr>
          <p:cNvSpPr txBox="1"/>
          <p:nvPr/>
        </p:nvSpPr>
        <p:spPr>
          <a:xfrm>
            <a:off x="1894449" y="801858"/>
            <a:ext cx="81639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Common core standards are the tasks that will be used </a:t>
            </a:r>
            <a:r>
              <a:rPr lang="en-US" sz="4400"/>
              <a:t>to reflect </a:t>
            </a:r>
            <a:r>
              <a:rPr lang="en-US" sz="4400" dirty="0"/>
              <a:t>student grades on their progress report.  Subjects graded will be Math, English Language Arts, Science, and Social Studies.  </a:t>
            </a:r>
          </a:p>
        </p:txBody>
      </p:sp>
    </p:spTree>
    <p:extLst>
      <p:ext uri="{BB962C8B-B14F-4D97-AF65-F5344CB8AC3E}">
        <p14:creationId xmlns:p14="http://schemas.microsoft.com/office/powerpoint/2010/main" val="2854457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62</TotalTime>
  <Words>114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Proficiency based Grading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Proficiency based Grading</dc:title>
  <dc:creator>Debbie WESSMAN</dc:creator>
  <cp:lastModifiedBy>Debbie WESSMAN</cp:lastModifiedBy>
  <cp:revision>11</cp:revision>
  <cp:lastPrinted>2018-11-10T14:33:42Z</cp:lastPrinted>
  <dcterms:created xsi:type="dcterms:W3CDTF">2018-08-16T02:44:43Z</dcterms:created>
  <dcterms:modified xsi:type="dcterms:W3CDTF">2018-11-10T14:34:32Z</dcterms:modified>
</cp:coreProperties>
</file>